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320" r:id="rId4"/>
    <p:sldId id="284" r:id="rId5"/>
    <p:sldId id="263" r:id="rId6"/>
    <p:sldId id="264" r:id="rId7"/>
    <p:sldId id="299" r:id="rId8"/>
    <p:sldId id="300" r:id="rId9"/>
    <p:sldId id="301" r:id="rId10"/>
    <p:sldId id="302" r:id="rId11"/>
    <p:sldId id="304" r:id="rId12"/>
    <p:sldId id="309" r:id="rId13"/>
    <p:sldId id="310" r:id="rId14"/>
    <p:sldId id="311" r:id="rId15"/>
    <p:sldId id="312" r:id="rId16"/>
    <p:sldId id="313" r:id="rId17"/>
    <p:sldId id="308" r:id="rId18"/>
    <p:sldId id="305" r:id="rId19"/>
    <p:sldId id="306" r:id="rId20"/>
    <p:sldId id="307" r:id="rId21"/>
    <p:sldId id="314" r:id="rId22"/>
    <p:sldId id="315" r:id="rId23"/>
    <p:sldId id="316" r:id="rId24"/>
    <p:sldId id="317" r:id="rId25"/>
    <p:sldId id="318" r:id="rId26"/>
    <p:sldId id="266" r:id="rId27"/>
    <p:sldId id="267" r:id="rId28"/>
    <p:sldId id="274" r:id="rId29"/>
    <p:sldId id="283" r:id="rId30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17"/>
    <a:srgbClr val="FFD717"/>
    <a:srgbClr val="9BD159"/>
    <a:srgbClr val="34805E"/>
    <a:srgbClr val="00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019" autoAdjust="0"/>
  </p:normalViewPr>
  <p:slideViewPr>
    <p:cSldViewPr snapToGrid="0" snapToObjects="1">
      <p:cViewPr>
        <p:scale>
          <a:sx n="103" d="100"/>
          <a:sy n="103" d="100"/>
        </p:scale>
        <p:origin x="-176" y="-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957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481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15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644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006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074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86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398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08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778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79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9A3A6-0344-8440-8A8D-895524E3F2EB}" type="datetimeFigureOut">
              <a:rPr kumimoji="1" lang="zh-TW" altLang="en-US" smtClean="0"/>
              <a:t>16/4/6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27AF1-3A7A-CB41-A06E-9CE57B69B7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04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Hannotate TC Regular"/>
          <a:ea typeface="微軟正黑體"/>
          <a:cs typeface="Hannotate TC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sai-cookie.blogspot.tw/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stu.edu.tw/zookeeper/zookeeper-3.4.6/zookeeper-3.4.6.tar.gz" TargetMode="External"/><Relationship Id="rId4" Type="http://schemas.openxmlformats.org/officeDocument/2006/relationships/hyperlink" Target="http://ftp.tc.edu.tw/pub/Apache/hbase/0.98.13/hbase-0.98.13-hadoop2-bin.tar.gz" TargetMode="External"/><Relationship Id="rId5" Type="http://schemas.openxmlformats.org/officeDocument/2006/relationships/hyperlink" Target="http://apache.stu.edu.tw/hive/hive-1.2.1/apache-hive-1.2.1-bin.tar.gz" TargetMode="External"/><Relationship Id="rId6" Type="http://schemas.openxmlformats.org/officeDocument/2006/relationships/hyperlink" Target="http://cran.r-project.org/src/base/R-3/R-3.1.3.tar.gz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ache.stu.edu.tw/hadoop/common/hadoop-2.5.2/hadoop-2.5.2.tar.gz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annotate TC Regular"/>
                <a:ea typeface="微軟正黑體"/>
                <a:cs typeface="Hannotate TC Regular"/>
              </a:rPr>
              <a:t>實作課程</a:t>
            </a:r>
            <a:r>
              <a:rPr kumimoji="1" lang="en-US" altLang="zh-TW" b="1" dirty="0" smtClean="0">
                <a:latin typeface="Hannotate TC Regular"/>
                <a:ea typeface="微軟正黑體"/>
                <a:cs typeface="Hannotate TC Regular"/>
              </a:rPr>
              <a:t> Lesson 01</a:t>
            </a:r>
            <a:endParaRPr kumimoji="1" lang="zh-TW" altLang="en-US" b="1" dirty="0">
              <a:latin typeface="Hannotate TC Regular"/>
              <a:ea typeface="微軟正黑體"/>
              <a:cs typeface="Hannotate TC Regular"/>
            </a:endParaRPr>
          </a:p>
        </p:txBody>
      </p:sp>
      <p:sp>
        <p:nvSpPr>
          <p:cNvPr id="6" name="子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annotate TC Regular"/>
                <a:ea typeface="微軟正黑體"/>
                <a:cs typeface="Hannotate TC Regular"/>
              </a:rPr>
              <a:t>蔡秉文</a:t>
            </a:r>
            <a:endParaRPr kumimoji="1" lang="en-US" altLang="zh-TW" dirty="0" smtClean="0">
              <a:latin typeface="Hannotate TC Regular"/>
              <a:ea typeface="微軟正黑體"/>
              <a:cs typeface="Hannotate TC Regular"/>
            </a:endParaRPr>
          </a:p>
          <a:p>
            <a:r>
              <a:rPr kumimoji="1" lang="en-US" altLang="zh-TW" dirty="0" smtClean="0">
                <a:latin typeface="Hannotate TC Regular"/>
                <a:ea typeface="微軟正黑體"/>
                <a:cs typeface="Hannotate TC Regular"/>
              </a:rPr>
              <a:t>Cookie Tsai</a:t>
            </a:r>
            <a:endParaRPr kumimoji="1" lang="zh-TW" altLang="en-US" dirty="0">
              <a:latin typeface="Hannotate TC Regular"/>
              <a:ea typeface="微軟正黑體"/>
              <a:cs typeface="Hannotate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831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Virtual Box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97" y="1600200"/>
            <a:ext cx="6685805" cy="4525963"/>
          </a:xfrm>
        </p:spPr>
      </p:pic>
      <p:sp>
        <p:nvSpPr>
          <p:cNvPr id="10" name="矩形 9"/>
          <p:cNvSpPr/>
          <p:nvPr/>
        </p:nvSpPr>
        <p:spPr>
          <a:xfrm>
            <a:off x="3383934" y="3572388"/>
            <a:ext cx="3900130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83934" y="4704740"/>
            <a:ext cx="3900130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83934" y="4331112"/>
            <a:ext cx="3900130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80396" y="3138131"/>
            <a:ext cx="348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請確認紅色標記部分需與圖片一致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58000" y="5374969"/>
            <a:ext cx="811161" cy="3962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58000" y="5771221"/>
            <a:ext cx="1637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確定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50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Virtual Box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33" y="1600200"/>
            <a:ext cx="5456534" cy="4525963"/>
          </a:xfrm>
        </p:spPr>
      </p:pic>
      <p:sp>
        <p:nvSpPr>
          <p:cNvPr id="10" name="矩形 9"/>
          <p:cNvSpPr/>
          <p:nvPr/>
        </p:nvSpPr>
        <p:spPr>
          <a:xfrm>
            <a:off x="5989484" y="4301611"/>
            <a:ext cx="491613" cy="2294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982823" y="38811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確定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158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VM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9" y="1600200"/>
            <a:ext cx="6630601" cy="4525963"/>
          </a:xfrm>
        </p:spPr>
      </p:pic>
      <p:sp>
        <p:nvSpPr>
          <p:cNvPr id="10" name="矩形 9"/>
          <p:cNvSpPr/>
          <p:nvPr/>
        </p:nvSpPr>
        <p:spPr>
          <a:xfrm>
            <a:off x="2122129" y="1827163"/>
            <a:ext cx="1327354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32905" y="2165884"/>
            <a:ext cx="223651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匯入應用裝置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8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VM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7" y="1600200"/>
            <a:ext cx="6624004" cy="4525963"/>
          </a:xfrm>
        </p:spPr>
      </p:pic>
      <p:sp>
        <p:nvSpPr>
          <p:cNvPr id="10" name="矩形 9"/>
          <p:cNvSpPr/>
          <p:nvPr/>
        </p:nvSpPr>
        <p:spPr>
          <a:xfrm>
            <a:off x="6718709" y="3162712"/>
            <a:ext cx="319549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531287" y="3468825"/>
            <a:ext cx="121058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點選標記處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56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VM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6" y="1600200"/>
            <a:ext cx="6159485" cy="4525963"/>
          </a:xfrm>
        </p:spPr>
      </p:pic>
      <p:sp>
        <p:nvSpPr>
          <p:cNvPr id="10" name="矩形 9"/>
          <p:cNvSpPr/>
          <p:nvPr/>
        </p:nvSpPr>
        <p:spPr>
          <a:xfrm>
            <a:off x="4252451" y="3704960"/>
            <a:ext cx="1343743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523868" y="4028942"/>
            <a:ext cx="2864555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『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SingleNode.ova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</a:p>
        </p:txBody>
      </p:sp>
      <p:sp>
        <p:nvSpPr>
          <p:cNvPr id="6" name="矩形 5"/>
          <p:cNvSpPr/>
          <p:nvPr/>
        </p:nvSpPr>
        <p:spPr>
          <a:xfrm>
            <a:off x="6874387" y="5888550"/>
            <a:ext cx="639097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874387" y="6139620"/>
            <a:ext cx="168886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開啟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44881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VM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78" y="1600200"/>
            <a:ext cx="5459442" cy="4525963"/>
          </a:xfrm>
        </p:spPr>
      </p:pic>
      <p:sp>
        <p:nvSpPr>
          <p:cNvPr id="10" name="矩形 9"/>
          <p:cNvSpPr/>
          <p:nvPr/>
        </p:nvSpPr>
        <p:spPr>
          <a:xfrm>
            <a:off x="5555225" y="4711292"/>
            <a:ext cx="401485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555225" y="5050180"/>
            <a:ext cx="14157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繼續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VM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32" y="1600200"/>
            <a:ext cx="5456534" cy="4525963"/>
          </a:xfrm>
        </p:spPr>
      </p:pic>
      <p:sp>
        <p:nvSpPr>
          <p:cNvPr id="10" name="矩形 9"/>
          <p:cNvSpPr/>
          <p:nvPr/>
        </p:nvSpPr>
        <p:spPr>
          <a:xfrm>
            <a:off x="3973873" y="3310195"/>
            <a:ext cx="2204063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67362" y="2906425"/>
            <a:ext cx="251964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變更名稱為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『master』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73873" y="3913240"/>
            <a:ext cx="2204063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243488" y="3787717"/>
            <a:ext cx="236475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RAM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依實際狀況調整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1484" y="4737509"/>
            <a:ext cx="540774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462465" y="5033470"/>
            <a:ext cx="16375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4.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匯入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83742" y="4354212"/>
            <a:ext cx="327742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779897" y="4636568"/>
            <a:ext cx="245831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勾選初始化所有網路卡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837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VM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2" y="1604339"/>
            <a:ext cx="5470634" cy="4517684"/>
          </a:xfrm>
        </p:spPr>
      </p:pic>
      <p:sp>
        <p:nvSpPr>
          <p:cNvPr id="6" name="矩形 5"/>
          <p:cNvSpPr/>
          <p:nvPr/>
        </p:nvSpPr>
        <p:spPr>
          <a:xfrm>
            <a:off x="1836682" y="2490338"/>
            <a:ext cx="1267207" cy="4178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53333" y="3028495"/>
            <a:ext cx="190409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『master』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15018" y="1742924"/>
            <a:ext cx="437990" cy="4178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856386" y="1822239"/>
            <a:ext cx="184275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設定值</a:t>
            </a:r>
            <a:r>
              <a:rPr kumimoji="1" lang="en-US" altLang="zh-TW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338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47" y="1600200"/>
            <a:ext cx="5460903" cy="4525963"/>
          </a:xfrm>
        </p:spPr>
      </p:pic>
      <p:sp>
        <p:nvSpPr>
          <p:cNvPr id="10" name="矩形 9"/>
          <p:cNvSpPr/>
          <p:nvPr/>
        </p:nvSpPr>
        <p:spPr>
          <a:xfrm>
            <a:off x="4162323" y="2179484"/>
            <a:ext cx="360516" cy="39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162323" y="1775384"/>
            <a:ext cx="16375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網路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0454" y="2671096"/>
            <a:ext cx="581742" cy="2867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04972" y="2703872"/>
            <a:ext cx="20077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位於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介面卡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1』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0454" y="3134853"/>
            <a:ext cx="2974256" cy="10595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754609" y="4235409"/>
            <a:ext cx="348423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3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. </a:t>
            </a:r>
            <a:r>
              <a:rPr kumimoji="1" lang="zh-TW" altLang="en-US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請確認紅色標記部分需與圖片一致</a:t>
            </a:r>
          </a:p>
        </p:txBody>
      </p:sp>
    </p:spTree>
    <p:extLst>
      <p:ext uri="{BB962C8B-B14F-4D97-AF65-F5344CB8AC3E}">
        <p14:creationId xmlns:p14="http://schemas.microsoft.com/office/powerpoint/2010/main" val="28233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2" y="1604339"/>
            <a:ext cx="5470634" cy="4517684"/>
          </a:xfrm>
        </p:spPr>
      </p:pic>
      <p:sp>
        <p:nvSpPr>
          <p:cNvPr id="10" name="矩形 9"/>
          <p:cNvSpPr/>
          <p:nvPr/>
        </p:nvSpPr>
        <p:spPr>
          <a:xfrm>
            <a:off x="3103889" y="4604776"/>
            <a:ext cx="4098240" cy="4178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276676" y="4233446"/>
            <a:ext cx="184275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建議的網路配置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6682" y="2490338"/>
            <a:ext cx="1267207" cy="4178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53333" y="3028495"/>
            <a:ext cx="190409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『master』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65688" y="1742924"/>
            <a:ext cx="437990" cy="4178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2580" y="1815844"/>
            <a:ext cx="16375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啟動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864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Hannotate TC Regular"/>
                <a:cs typeface="Hannotate TC Regular"/>
              </a:rPr>
              <a:t>Resources</a:t>
            </a:r>
            <a:endParaRPr lang="en-US" altLang="zh-TW" dirty="0">
              <a:effectLst/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2600" dirty="0" err="1" smtClean="0">
                <a:latin typeface="Hannotate TC Regular"/>
                <a:ea typeface="微軟正黑體"/>
                <a:cs typeface="Hannotate TC Regular"/>
              </a:rPr>
              <a:t>CookeTsai</a:t>
            </a:r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</a:rPr>
              <a:t> </a:t>
            </a:r>
            <a:r>
              <a:rPr kumimoji="1" lang="zh-TW" altLang="en-US" sz="2600" dirty="0" smtClean="0">
                <a:latin typeface="Hannotate TC Regular"/>
                <a:ea typeface="微軟正黑體"/>
                <a:cs typeface="Hannotate TC Regular"/>
              </a:rPr>
              <a:t>的手記（自己的個人網站）</a:t>
            </a:r>
            <a:endParaRPr kumimoji="1" lang="en-US" altLang="zh-TW" sz="2600" dirty="0" smtClean="0">
              <a:latin typeface="Hannotate TC Regular"/>
              <a:ea typeface="微軟正黑體"/>
              <a:cs typeface="Hannotate TC Regular"/>
            </a:endParaRPr>
          </a:p>
          <a:p>
            <a:pPr lvl="1"/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  <a:hlinkClick r:id="rId2"/>
              </a:rPr>
              <a:t>http://tsai-cookie.blogspot.tw</a:t>
            </a:r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  <a:hlinkClick r:id="rId2"/>
              </a:rPr>
              <a:t>/</a:t>
            </a:r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</a:rPr>
              <a:t> </a:t>
            </a:r>
          </a:p>
          <a:p>
            <a:pPr lvl="1"/>
            <a:endParaRPr kumimoji="1" lang="zh-TW" altLang="en-US" sz="2600" dirty="0">
              <a:latin typeface="Hannotate TC Regular"/>
              <a:ea typeface="微軟正黑體"/>
              <a:cs typeface="Hannotate TC Regular"/>
            </a:endParaRPr>
          </a:p>
        </p:txBody>
      </p:sp>
      <p:pic>
        <p:nvPicPr>
          <p:cNvPr id="5" name="圖片 4" descr="螢幕快照 2015-09-12 下午11.22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2854204"/>
            <a:ext cx="6968565" cy="32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2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Network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2" y="1707921"/>
            <a:ext cx="5470634" cy="4310519"/>
          </a:xfrm>
        </p:spPr>
      </p:pic>
      <p:sp>
        <p:nvSpPr>
          <p:cNvPr id="10" name="矩形 9"/>
          <p:cNvSpPr/>
          <p:nvPr/>
        </p:nvSpPr>
        <p:spPr>
          <a:xfrm>
            <a:off x="3785419" y="3662514"/>
            <a:ext cx="1597742" cy="6063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752289" y="3214828"/>
            <a:ext cx="231958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輸入密碼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『123456』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8774" y="4365362"/>
            <a:ext cx="524388" cy="27710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858774" y="4675240"/>
            <a:ext cx="181197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『Log in』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23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Network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97" y="1707921"/>
            <a:ext cx="5421204" cy="4310519"/>
          </a:xfrm>
        </p:spPr>
      </p:pic>
      <p:sp>
        <p:nvSpPr>
          <p:cNvPr id="10" name="矩形 9"/>
          <p:cNvSpPr/>
          <p:nvPr/>
        </p:nvSpPr>
        <p:spPr>
          <a:xfrm>
            <a:off x="3719871" y="3826387"/>
            <a:ext cx="1229032" cy="24580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042917" y="4134465"/>
            <a:ext cx="314852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『Network Connections』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84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Network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97" y="1715306"/>
            <a:ext cx="5421204" cy="4295749"/>
          </a:xfrm>
        </p:spPr>
      </p:pic>
      <p:sp>
        <p:nvSpPr>
          <p:cNvPr id="10" name="矩形 9"/>
          <p:cNvSpPr/>
          <p:nvPr/>
        </p:nvSpPr>
        <p:spPr>
          <a:xfrm>
            <a:off x="3605161" y="3482257"/>
            <a:ext cx="1417484" cy="24580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605161" y="3795911"/>
            <a:ext cx="166895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『eth1』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1303" y="3416705"/>
            <a:ext cx="519471" cy="278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659214" y="3372141"/>
            <a:ext cx="158832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『Edit』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027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Network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89" y="1715306"/>
            <a:ext cx="5419820" cy="4295749"/>
          </a:xfrm>
        </p:spPr>
      </p:pic>
      <p:sp>
        <p:nvSpPr>
          <p:cNvPr id="10" name="矩形 9"/>
          <p:cNvSpPr/>
          <p:nvPr/>
        </p:nvSpPr>
        <p:spPr>
          <a:xfrm>
            <a:off x="4834194" y="3015225"/>
            <a:ext cx="630904" cy="24580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86516" y="2676671"/>
            <a:ext cx="235261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『IPv4 Setting』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64984" y="3595986"/>
            <a:ext cx="519471" cy="278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327101" y="3555016"/>
            <a:ext cx="166013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『Add』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98414" y="3614987"/>
            <a:ext cx="1563328" cy="5883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73373" y="4306860"/>
            <a:ext cx="16375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如畫面所設定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5488" y="5159477"/>
            <a:ext cx="665359" cy="2834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463123" y="5104420"/>
            <a:ext cx="18099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4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. </a:t>
            </a:r>
            <a:r>
              <a:rPr kumimoji="1" lang="zh-TW" altLang="en-US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『Apply』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154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Network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97" y="1715306"/>
            <a:ext cx="5421204" cy="4295749"/>
          </a:xfrm>
        </p:spPr>
      </p:pic>
      <p:sp>
        <p:nvSpPr>
          <p:cNvPr id="6" name="矩形 5"/>
          <p:cNvSpPr/>
          <p:nvPr/>
        </p:nvSpPr>
        <p:spPr>
          <a:xfrm>
            <a:off x="5101303" y="4531027"/>
            <a:ext cx="519471" cy="278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57730" y="4871560"/>
            <a:ext cx="1560625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『Close』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8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Network </a:t>
            </a:r>
            <a:r>
              <a:rPr kumimoji="1" lang="en-US" altLang="zh-TW" dirty="0" smtClean="0"/>
              <a:t>Check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89" y="1715306"/>
            <a:ext cx="5419820" cy="4295749"/>
          </a:xfrm>
        </p:spPr>
      </p:pic>
      <p:sp>
        <p:nvSpPr>
          <p:cNvPr id="6" name="矩形 5"/>
          <p:cNvSpPr/>
          <p:nvPr/>
        </p:nvSpPr>
        <p:spPr>
          <a:xfrm>
            <a:off x="2045109" y="3400323"/>
            <a:ext cx="519471" cy="4916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93366" y="3973866"/>
            <a:ext cx="204957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『Terminal』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49443" y="2241750"/>
            <a:ext cx="293000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輸入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ifconfig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然後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Enter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4864" y="2553117"/>
            <a:ext cx="519471" cy="1500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83894" y="4261953"/>
            <a:ext cx="519471" cy="1500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116667" y="4125452"/>
            <a:ext cx="271251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輸入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『route』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然後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Enter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39184" y="5188155"/>
            <a:ext cx="575029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P.S. eth1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的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inet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addr</a:t>
            </a:r>
            <a:r>
              <a:rPr kumimoji="1" lang="en-US" altLang="zh-TW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應為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192.168.60.101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，其他</a:t>
            </a:r>
            <a:r>
              <a:rPr kumimoji="1" lang="zh-TW" altLang="en-US" sz="1600" dirty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內容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供參考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421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What is </a:t>
            </a:r>
            <a:r>
              <a:rPr kumimoji="1" lang="en-US" altLang="zh-TW" dirty="0" err="1" smtClean="0">
                <a:latin typeface="Hannotate TC Regular"/>
                <a:cs typeface="Hannotate TC Regular"/>
              </a:rPr>
              <a:t>hadoop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A big-data platform for data manipulation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Store data in distributed repositories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Distributed job process to deal with big-data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Dig out the data insight and data analytics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High availability and stabilized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Many ecosystems supports</a:t>
            </a:r>
            <a:endParaRPr kumimoji="1" lang="zh-TW" altLang="en-US" sz="2800" dirty="0">
              <a:latin typeface="Hannotate TC Regular"/>
              <a:cs typeface="Hannotate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0383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Install </a:t>
            </a:r>
            <a:r>
              <a:rPr kumimoji="1" lang="en-US" altLang="zh-TW" dirty="0" err="1" smtClean="0">
                <a:latin typeface="Hannotate TC Regular"/>
                <a:cs typeface="Hannotate TC Regular"/>
              </a:rPr>
              <a:t>Hadoop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4" name="內容版面配置區 3" descr="螢幕快照 2016-03-30 下午9.41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r="3335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1073355" y="4125453"/>
            <a:ext cx="3482257" cy="2865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060094" y="3731025"/>
            <a:ext cx="693541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請參考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Hadoop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+ </a:t>
            </a:r>
            <a:r>
              <a:rPr kumimoji="1" lang="en-US" altLang="zh-TW" sz="1600" dirty="0" err="1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HBase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 + Hive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建置手冊（偽叢集模式）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進行安裝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476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Download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 smtClean="0">
                <a:latin typeface="Hannotate TC Regular"/>
                <a:cs typeface="Hannotate TC Regular"/>
              </a:rPr>
              <a:t>Hadoop-2.5.2</a:t>
            </a:r>
          </a:p>
          <a:p>
            <a:pPr lvl="1"/>
            <a:r>
              <a:rPr kumimoji="1" lang="en-US" altLang="zh-TW" sz="2000" dirty="0">
                <a:latin typeface="Hannotate TC Regular"/>
                <a:cs typeface="Hannotate TC Regular"/>
                <a:hlinkClick r:id="rId2"/>
              </a:rPr>
              <a:t>http://apache.stu.edu.tw/hadoop/common/hadoop-2.5.2/hadoop-2.5.2.</a:t>
            </a:r>
            <a:r>
              <a:rPr kumimoji="1" lang="en-US" altLang="zh-TW" sz="2000" dirty="0" smtClean="0">
                <a:latin typeface="Hannotate TC Regular"/>
                <a:cs typeface="Hannotate TC Regular"/>
                <a:hlinkClick r:id="rId2"/>
              </a:rPr>
              <a:t>tar.gz</a:t>
            </a:r>
            <a:r>
              <a:rPr kumimoji="1" lang="en-US" altLang="zh-TW" sz="2000" dirty="0" smtClean="0">
                <a:latin typeface="Hannotate TC Regular"/>
                <a:cs typeface="Hannotate TC Regular"/>
              </a:rPr>
              <a:t> </a:t>
            </a:r>
            <a:endParaRPr kumimoji="1" lang="en-US" altLang="zh-TW" sz="2000" dirty="0">
              <a:latin typeface="Hannotate TC Regular"/>
              <a:cs typeface="Hannotate TC Regular"/>
            </a:endParaRPr>
          </a:p>
          <a:p>
            <a:r>
              <a:rPr kumimoji="1" lang="en-US" altLang="zh-TW" sz="2000" dirty="0" smtClean="0">
                <a:latin typeface="Hannotate TC Regular"/>
                <a:cs typeface="Hannotate TC Regular"/>
              </a:rPr>
              <a:t>Zookeeper-3.4.6</a:t>
            </a:r>
          </a:p>
          <a:p>
            <a:pPr lvl="1"/>
            <a:r>
              <a:rPr lang="en-US" altLang="zh-TW" sz="2000" dirty="0">
                <a:hlinkClick r:id="rId3"/>
              </a:rPr>
              <a:t>http://apache.stu.edu.tw/zookeeper/zookeeper-3.4.6/zookeeper-3.4.6.tar.gz</a:t>
            </a:r>
            <a:r>
              <a:rPr lang="en-US" altLang="zh-TW" sz="2000" dirty="0"/>
              <a:t> </a:t>
            </a:r>
            <a:endParaRPr kumimoji="1" lang="en-US" altLang="zh-TW" sz="2000" dirty="0">
              <a:latin typeface="Hannotate TC Regular"/>
              <a:cs typeface="Hannotate TC Regular"/>
            </a:endParaRPr>
          </a:p>
          <a:p>
            <a:r>
              <a:rPr kumimoji="1" lang="en-US" altLang="zh-TW" sz="2000" dirty="0" smtClean="0">
                <a:latin typeface="Hannotate TC Regular"/>
                <a:cs typeface="Hannotate TC Regular"/>
              </a:rPr>
              <a:t>HBase-0.98.13</a:t>
            </a:r>
          </a:p>
          <a:p>
            <a:pPr lvl="1"/>
            <a:r>
              <a:rPr lang="en-US" altLang="zh-TW" sz="2000" dirty="0">
                <a:hlinkClick r:id="rId4"/>
              </a:rPr>
              <a:t>http://ftp.tc.edu.tw/pub/Apache/hbase/0.98.13/hbase-0.98.13-hadoop2-bin.tar.gz</a:t>
            </a:r>
            <a:r>
              <a:rPr lang="en-US" altLang="zh-TW" sz="2000" dirty="0"/>
              <a:t> </a:t>
            </a:r>
            <a:endParaRPr kumimoji="1" lang="en-US" altLang="zh-TW" sz="2000" dirty="0" smtClean="0">
              <a:latin typeface="Hannotate TC Regular"/>
              <a:cs typeface="Hannotate TC Regular"/>
            </a:endParaRPr>
          </a:p>
          <a:p>
            <a:r>
              <a:rPr kumimoji="1" lang="en-US" altLang="zh-TW" sz="2000" dirty="0" smtClean="0">
                <a:latin typeface="Hannotate TC Regular"/>
                <a:cs typeface="Hannotate TC Regular"/>
              </a:rPr>
              <a:t>Hive-1.2.1</a:t>
            </a:r>
          </a:p>
          <a:p>
            <a:pPr lvl="1"/>
            <a:r>
              <a:rPr kumimoji="1" lang="en-US" altLang="zh-TW" sz="2000" dirty="0">
                <a:hlinkClick r:id="rId5"/>
              </a:rPr>
              <a:t>http://apache.stu.edu.tw/hive/hive-1.2.1/apache-hive-1.2.1-</a:t>
            </a:r>
            <a:r>
              <a:rPr kumimoji="1" lang="en-US" altLang="zh-TW" sz="2000" dirty="0" smtClean="0">
                <a:hlinkClick r:id="rId5"/>
              </a:rPr>
              <a:t>bin.tar.gz</a:t>
            </a:r>
            <a:r>
              <a:rPr kumimoji="1" lang="en-US" altLang="zh-TW" sz="2000" dirty="0" smtClean="0"/>
              <a:t> </a:t>
            </a:r>
            <a:endParaRPr kumimoji="1" lang="en-US" altLang="zh-TW" sz="2000" dirty="0" smtClean="0">
              <a:latin typeface="Hannotate TC Regular"/>
              <a:cs typeface="Hannotate TC Regular"/>
            </a:endParaRPr>
          </a:p>
          <a:p>
            <a:r>
              <a:rPr kumimoji="1" lang="en-US" altLang="zh-TW" sz="2000" dirty="0" smtClean="0"/>
              <a:t>R-3.1.3</a:t>
            </a:r>
          </a:p>
          <a:p>
            <a:pPr lvl="1"/>
            <a:r>
              <a:rPr kumimoji="1" lang="en-US" altLang="zh-TW" sz="2000" dirty="0">
                <a:hlinkClick r:id="rId6"/>
              </a:rPr>
              <a:t>http://cran.r-project.org/src/base/R-3/R-3.1.3.</a:t>
            </a:r>
            <a:r>
              <a:rPr kumimoji="1" lang="en-US" altLang="zh-TW" sz="2000" dirty="0" smtClean="0">
                <a:hlinkClick r:id="rId6"/>
              </a:rPr>
              <a:t>tar.gz</a:t>
            </a:r>
            <a:r>
              <a:rPr kumimoji="1" lang="en-US" altLang="zh-TW" sz="2000" dirty="0" smtClean="0"/>
              <a:t> </a:t>
            </a:r>
            <a:endParaRPr kumimoji="1" lang="zh-TW" altLang="en-US" sz="2000" dirty="0">
              <a:latin typeface="Hannotate TC Regular"/>
              <a:cs typeface="Hannotate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79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kumimoji="1" lang="en-US" altLang="zh-TW" dirty="0" smtClean="0"/>
              <a:t>Thank </a:t>
            </a:r>
            <a:r>
              <a:rPr kumimoji="1" lang="en-US" altLang="zh-TW" dirty="0"/>
              <a:t>you for your listening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022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About Me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</a:rPr>
              <a:t>Education</a:t>
            </a:r>
          </a:p>
          <a:p>
            <a:pPr lvl="1"/>
            <a:r>
              <a:rPr lang="en-US" altLang="zh-TW" sz="2600" dirty="0" smtClean="0">
                <a:latin typeface="Hannotate TC Regular"/>
                <a:ea typeface="微軟正黑體"/>
                <a:cs typeface="Hannotate TC Regular"/>
              </a:rPr>
              <a:t>III</a:t>
            </a:r>
          </a:p>
          <a:p>
            <a:pPr lvl="1"/>
            <a:r>
              <a:rPr lang="en-US" altLang="zh-TW" sz="2600" dirty="0" smtClean="0">
                <a:latin typeface="Hannotate TC Regular"/>
                <a:ea typeface="微軟正黑體"/>
                <a:cs typeface="Hannotate TC Regular"/>
              </a:rPr>
              <a:t>NUTC</a:t>
            </a:r>
          </a:p>
          <a:p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</a:rPr>
              <a:t>Experience</a:t>
            </a:r>
          </a:p>
          <a:p>
            <a:pPr lvl="1"/>
            <a:r>
              <a:rPr lang="en-US" altLang="zh-TW" sz="2600" dirty="0" err="1" smtClean="0">
                <a:latin typeface="Hannotate TC Regular"/>
                <a:ea typeface="微軟正黑體"/>
                <a:cs typeface="Hannotate TC Regular"/>
              </a:rPr>
              <a:t>Mitake</a:t>
            </a:r>
            <a:endParaRPr lang="en-US" altLang="zh-TW" sz="2600" dirty="0" smtClean="0">
              <a:latin typeface="Hannotate TC Regular"/>
              <a:ea typeface="微軟正黑體"/>
              <a:cs typeface="Hannotate TC Regular"/>
            </a:endParaRPr>
          </a:p>
          <a:p>
            <a:pPr lvl="1"/>
            <a:r>
              <a:rPr lang="en-US" altLang="zh-TW" sz="2600" dirty="0" smtClean="0">
                <a:latin typeface="Hannotate TC Regular"/>
                <a:ea typeface="微軟正黑體"/>
                <a:cs typeface="Hannotate TC Regular"/>
              </a:rPr>
              <a:t>JC </a:t>
            </a:r>
            <a:r>
              <a:rPr lang="en-US" altLang="zh-TW" sz="2600" dirty="0">
                <a:latin typeface="Hannotate TC Regular"/>
                <a:ea typeface="微軟正黑體"/>
                <a:cs typeface="Hannotate TC Regular"/>
              </a:rPr>
              <a:t>Software </a:t>
            </a:r>
            <a:r>
              <a:rPr lang="en-US" altLang="zh-TW" sz="2600" dirty="0" smtClean="0">
                <a:latin typeface="Hannotate TC Regular"/>
                <a:ea typeface="微軟正黑體"/>
                <a:cs typeface="Hannotate TC Regular"/>
              </a:rPr>
              <a:t>Services</a:t>
            </a:r>
          </a:p>
          <a:p>
            <a:r>
              <a:rPr lang="en-US" altLang="zh-TW" sz="2600" dirty="0">
                <a:latin typeface="Hannotate TC Regular"/>
                <a:ea typeface="微軟正黑體"/>
                <a:cs typeface="Hannotate TC Regular"/>
              </a:rPr>
              <a:t>Honors &amp; </a:t>
            </a:r>
            <a:r>
              <a:rPr lang="en-US" altLang="zh-TW" sz="2600" dirty="0" smtClean="0">
                <a:latin typeface="Hannotate TC Regular"/>
                <a:ea typeface="微軟正黑體"/>
                <a:cs typeface="Hannotate TC Regular"/>
              </a:rPr>
              <a:t>Awards</a:t>
            </a:r>
          </a:p>
          <a:p>
            <a:pPr lvl="1"/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The Winner of </a:t>
            </a:r>
            <a:r>
              <a:rPr kumimoji="1" lang="en-US" altLang="zh-TW" sz="2600" dirty="0" err="1">
                <a:latin typeface="Hannotate TC Regular"/>
                <a:ea typeface="微軟正黑體"/>
                <a:cs typeface="Hannotate TC Regular"/>
              </a:rPr>
              <a:t>Etu</a:t>
            </a:r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 </a:t>
            </a:r>
            <a:r>
              <a:rPr kumimoji="1" lang="en-US" altLang="zh-TW" sz="2600" dirty="0" err="1">
                <a:latin typeface="Hannotate TC Regular"/>
                <a:ea typeface="微軟正黑體"/>
                <a:cs typeface="Hannotate TC Regular"/>
              </a:rPr>
              <a:t>Hadoop</a:t>
            </a:r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 Competition </a:t>
            </a:r>
            <a:r>
              <a:rPr kumimoji="1" lang="en-US" altLang="zh-TW" sz="2600" dirty="0" smtClean="0">
                <a:latin typeface="Hannotate TC Regular"/>
                <a:ea typeface="微軟正黑體"/>
                <a:cs typeface="Hannotate TC Regular"/>
              </a:rPr>
              <a:t>2015</a:t>
            </a:r>
          </a:p>
          <a:p>
            <a:pPr lvl="1"/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2011 </a:t>
            </a:r>
            <a:r>
              <a:rPr kumimoji="1" lang="zh-TW" altLang="en-US" sz="2600" dirty="0">
                <a:latin typeface="Hannotate TC Regular"/>
                <a:ea typeface="微軟正黑體"/>
                <a:cs typeface="Hannotate TC Regular"/>
              </a:rPr>
              <a:t>電信創新應用大賽 智慧家庭組 </a:t>
            </a:r>
            <a:r>
              <a:rPr kumimoji="1" lang="zh-TW" altLang="en-US" sz="2600" dirty="0" smtClean="0">
                <a:latin typeface="Hannotate TC Regular"/>
                <a:ea typeface="微軟正黑體"/>
                <a:cs typeface="Hannotate TC Regular"/>
              </a:rPr>
              <a:t>優選</a:t>
            </a:r>
            <a:endParaRPr kumimoji="1" lang="en-US" altLang="zh-TW" sz="2600" dirty="0" smtClean="0">
              <a:latin typeface="Hannotate TC Regular"/>
              <a:ea typeface="微軟正黑體"/>
              <a:cs typeface="Hannotate TC Regular"/>
            </a:endParaRPr>
          </a:p>
          <a:p>
            <a:pPr lvl="1"/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2010 </a:t>
            </a:r>
            <a:r>
              <a:rPr kumimoji="1" lang="zh-TW" altLang="en-US" sz="2600" dirty="0">
                <a:latin typeface="Hannotate TC Regular"/>
                <a:ea typeface="微軟正黑體"/>
                <a:cs typeface="Hannotate TC Regular"/>
              </a:rPr>
              <a:t>電信奧斯卡 </a:t>
            </a:r>
            <a:r>
              <a:rPr kumimoji="1" lang="en-US" altLang="zh-TW" sz="2600" dirty="0">
                <a:latin typeface="Hannotate TC Regular"/>
                <a:ea typeface="微軟正黑體"/>
                <a:cs typeface="Hannotate TC Regular"/>
              </a:rPr>
              <a:t>MOD</a:t>
            </a:r>
            <a:r>
              <a:rPr kumimoji="1" lang="zh-TW" altLang="en-US" sz="2600" dirty="0">
                <a:latin typeface="Hannotate TC Regular"/>
                <a:ea typeface="微軟正黑體"/>
                <a:cs typeface="Hannotate TC Regular"/>
              </a:rPr>
              <a:t>應用組 佳作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16" y="1600200"/>
            <a:ext cx="3140356" cy="31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替代程序 14"/>
          <p:cNvSpPr/>
          <p:nvPr/>
        </p:nvSpPr>
        <p:spPr>
          <a:xfrm>
            <a:off x="1216200" y="1832804"/>
            <a:ext cx="1249003" cy="1250974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Client</a:t>
            </a:r>
          </a:p>
        </p:txBody>
      </p:sp>
      <p:sp>
        <p:nvSpPr>
          <p:cNvPr id="17" name="替代程序 16"/>
          <p:cNvSpPr/>
          <p:nvPr/>
        </p:nvSpPr>
        <p:spPr>
          <a:xfrm>
            <a:off x="3660587" y="1779556"/>
            <a:ext cx="1302166" cy="130422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Web Service</a:t>
            </a:r>
            <a:endParaRPr kumimoji="1" lang="zh-TW" altLang="en-US" sz="2400" dirty="0">
              <a:latin typeface="Hannotate TC Regular"/>
              <a:cs typeface="Hannotate TC Regular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Deployment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23" name="向上箭號 22"/>
          <p:cNvSpPr/>
          <p:nvPr/>
        </p:nvSpPr>
        <p:spPr>
          <a:xfrm rot="16200000">
            <a:off x="2842487" y="2308742"/>
            <a:ext cx="390612" cy="72542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24" name="向上箭號 23"/>
          <p:cNvSpPr/>
          <p:nvPr/>
        </p:nvSpPr>
        <p:spPr>
          <a:xfrm rot="16200000" flipV="1">
            <a:off x="2872369" y="1901463"/>
            <a:ext cx="390611" cy="72542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29" name="雲形 28"/>
          <p:cNvSpPr/>
          <p:nvPr/>
        </p:nvSpPr>
        <p:spPr>
          <a:xfrm>
            <a:off x="5446121" y="1628937"/>
            <a:ext cx="2602685" cy="1605459"/>
          </a:xfrm>
          <a:prstGeom prst="cloud">
            <a:avLst/>
          </a:prstGeom>
          <a:solidFill>
            <a:srgbClr val="9BD159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Zookeeper</a:t>
            </a:r>
            <a:endParaRPr kumimoji="1" lang="zh-TW" altLang="en-US" sz="2400" dirty="0"/>
          </a:p>
        </p:txBody>
      </p:sp>
      <p:sp>
        <p:nvSpPr>
          <p:cNvPr id="3" name="磁片 2"/>
          <p:cNvSpPr/>
          <p:nvPr/>
        </p:nvSpPr>
        <p:spPr>
          <a:xfrm>
            <a:off x="5251888" y="3833029"/>
            <a:ext cx="772729" cy="101104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0" name="磁片 29"/>
          <p:cNvSpPr/>
          <p:nvPr/>
        </p:nvSpPr>
        <p:spPr>
          <a:xfrm>
            <a:off x="5399729" y="3763753"/>
            <a:ext cx="1056347" cy="138212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latin typeface="Hannotate TC Regular"/>
                <a:cs typeface="Hannotate TC Regular"/>
              </a:rPr>
              <a:t>HBase</a:t>
            </a:r>
            <a:endParaRPr kumimoji="1" lang="zh-TW" altLang="en-US" sz="2400" dirty="0"/>
          </a:p>
        </p:txBody>
      </p:sp>
      <p:sp>
        <p:nvSpPr>
          <p:cNvPr id="33" name="磁片 32"/>
          <p:cNvSpPr/>
          <p:nvPr/>
        </p:nvSpPr>
        <p:spPr>
          <a:xfrm>
            <a:off x="6969388" y="3833029"/>
            <a:ext cx="772729" cy="101104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4" name="磁片 33"/>
          <p:cNvSpPr/>
          <p:nvPr/>
        </p:nvSpPr>
        <p:spPr>
          <a:xfrm>
            <a:off x="7117229" y="3763753"/>
            <a:ext cx="1056347" cy="138212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latin typeface="Hannotate TC Regular"/>
                <a:cs typeface="Hannotate TC Regular"/>
              </a:rPr>
              <a:t>HBase</a:t>
            </a:r>
            <a:endParaRPr kumimoji="1" lang="zh-TW" altLang="en-US" sz="2400" dirty="0"/>
          </a:p>
        </p:txBody>
      </p:sp>
      <p:cxnSp>
        <p:nvCxnSpPr>
          <p:cNvPr id="12" name="直線接點 11"/>
          <p:cNvCxnSpPr>
            <a:stCxn id="17" idx="3"/>
            <a:endCxn id="29" idx="2"/>
          </p:cNvCxnSpPr>
          <p:nvPr/>
        </p:nvCxnSpPr>
        <p:spPr>
          <a:xfrm>
            <a:off x="4962753" y="2431667"/>
            <a:ext cx="49144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30" idx="1"/>
          </p:cNvCxnSpPr>
          <p:nvPr/>
        </p:nvCxnSpPr>
        <p:spPr>
          <a:xfrm>
            <a:off x="5927903" y="3532019"/>
            <a:ext cx="0" cy="2317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endCxn id="34" idx="1"/>
          </p:cNvCxnSpPr>
          <p:nvPr/>
        </p:nvCxnSpPr>
        <p:spPr>
          <a:xfrm>
            <a:off x="7645403" y="3532019"/>
            <a:ext cx="0" cy="2317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5927903" y="3532019"/>
            <a:ext cx="17175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29" idx="1"/>
          </p:cNvCxnSpPr>
          <p:nvPr/>
        </p:nvCxnSpPr>
        <p:spPr>
          <a:xfrm>
            <a:off x="6747464" y="3232686"/>
            <a:ext cx="0" cy="29933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替代程序 70"/>
          <p:cNvSpPr/>
          <p:nvPr/>
        </p:nvSpPr>
        <p:spPr>
          <a:xfrm>
            <a:off x="5251888" y="5255887"/>
            <a:ext cx="2921688" cy="513015"/>
          </a:xfrm>
          <a:prstGeom prst="flowChartAlternateProcess">
            <a:avLst/>
          </a:prstGeom>
          <a:solidFill>
            <a:srgbClr val="3480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 smtClean="0">
                <a:latin typeface="Hannotate TC Regular"/>
                <a:cs typeface="Hannotate TC Regular"/>
              </a:rPr>
              <a:t>MapReduce</a:t>
            </a:r>
            <a:endParaRPr kumimoji="1" lang="zh-TW" altLang="en-US" sz="2400" dirty="0">
              <a:latin typeface="Hannotate TC Regular"/>
              <a:cs typeface="Hannotate TC Regular"/>
            </a:endParaRPr>
          </a:p>
        </p:txBody>
      </p:sp>
      <p:sp>
        <p:nvSpPr>
          <p:cNvPr id="26" name="替代程序 25"/>
          <p:cNvSpPr/>
          <p:nvPr/>
        </p:nvSpPr>
        <p:spPr>
          <a:xfrm>
            <a:off x="5251888" y="5818238"/>
            <a:ext cx="2921688" cy="51301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HDFS</a:t>
            </a:r>
          </a:p>
        </p:txBody>
      </p:sp>
      <p:sp>
        <p:nvSpPr>
          <p:cNvPr id="31" name="替代程序 30"/>
          <p:cNvSpPr/>
          <p:nvPr/>
        </p:nvSpPr>
        <p:spPr>
          <a:xfrm>
            <a:off x="3660587" y="3793808"/>
            <a:ext cx="1302166" cy="130422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Hive</a:t>
            </a:r>
          </a:p>
        </p:txBody>
      </p:sp>
      <p:sp>
        <p:nvSpPr>
          <p:cNvPr id="32" name="八邊形 31"/>
          <p:cNvSpPr/>
          <p:nvPr/>
        </p:nvSpPr>
        <p:spPr>
          <a:xfrm>
            <a:off x="1032111" y="3685636"/>
            <a:ext cx="1493717" cy="1495546"/>
          </a:xfrm>
          <a:prstGeom prst="octagon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tIns="140400" rIns="0" bIns="0"/>
          <a:lstStyle/>
          <a:p>
            <a:pPr algn="ctr"/>
            <a:r>
              <a:rPr lang="en-US" altLang="zh-TW" sz="2000" dirty="0" smtClean="0"/>
              <a:t>Analysis</a:t>
            </a:r>
          </a:p>
          <a:p>
            <a:pPr algn="ctr"/>
            <a:r>
              <a:rPr lang="en-US" altLang="zh-TW" sz="2000" dirty="0" smtClean="0"/>
              <a:t>&amp;</a:t>
            </a:r>
          </a:p>
          <a:p>
            <a:pPr algn="ctr"/>
            <a:r>
              <a:rPr lang="en-US" altLang="zh-TW" sz="2000" dirty="0" smtClean="0"/>
              <a:t>Prediction</a:t>
            </a:r>
            <a:endParaRPr lang="zh-TW" altLang="en-US" sz="20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38" y="3379581"/>
            <a:ext cx="806872" cy="612110"/>
          </a:xfrm>
          <a:prstGeom prst="rect">
            <a:avLst/>
          </a:prstGeom>
        </p:spPr>
      </p:pic>
      <p:sp>
        <p:nvSpPr>
          <p:cNvPr id="37" name="向上箭號 36"/>
          <p:cNvSpPr/>
          <p:nvPr/>
        </p:nvSpPr>
        <p:spPr>
          <a:xfrm rot="16200000">
            <a:off x="2880980" y="4129869"/>
            <a:ext cx="390612" cy="72542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7" name="弧形向下箭號 6"/>
          <p:cNvSpPr/>
          <p:nvPr/>
        </p:nvSpPr>
        <p:spPr>
          <a:xfrm flipH="1">
            <a:off x="4392702" y="3234396"/>
            <a:ext cx="1240121" cy="529357"/>
          </a:xfrm>
          <a:prstGeom prst="curvedDownArrow">
            <a:avLst>
              <a:gd name="adj1" fmla="val 25000"/>
              <a:gd name="adj2" fmla="val 77442"/>
              <a:gd name="adj3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替代程序 24"/>
          <p:cNvSpPr/>
          <p:nvPr/>
        </p:nvSpPr>
        <p:spPr>
          <a:xfrm>
            <a:off x="1674021" y="5768902"/>
            <a:ext cx="1302167" cy="513015"/>
          </a:xfrm>
          <a:prstGeom prst="flowChartAlternateProcess">
            <a:avLst/>
          </a:prstGeom>
          <a:solidFill>
            <a:srgbClr val="FFC317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latin typeface="Hannotate TC Regular"/>
                <a:cs typeface="Hannotate TC Regular"/>
              </a:rPr>
              <a:t>Beeline</a:t>
            </a:r>
          </a:p>
        </p:txBody>
      </p:sp>
      <p:sp>
        <p:nvSpPr>
          <p:cNvPr id="27" name="向上箭號 26"/>
          <p:cNvSpPr/>
          <p:nvPr/>
        </p:nvSpPr>
        <p:spPr>
          <a:xfrm rot="13804674">
            <a:off x="3171925" y="5072977"/>
            <a:ext cx="390612" cy="725421"/>
          </a:xfrm>
          <a:prstGeom prst="upArrow">
            <a:avLst/>
          </a:prstGeom>
          <a:solidFill>
            <a:srgbClr val="FFC317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1265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annotate TC Regular"/>
                <a:cs typeface="Hannotate TC Regular"/>
              </a:rPr>
              <a:t>System architecture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Virtual Box</a:t>
            </a:r>
          </a:p>
          <a:p>
            <a:pPr lvl="1"/>
            <a:endParaRPr kumimoji="1" lang="en-US" altLang="zh-TW" sz="2400" dirty="0">
              <a:latin typeface="Hannotate TC Regular"/>
              <a:cs typeface="Hannotate TC Regular"/>
            </a:endParaRPr>
          </a:p>
          <a:p>
            <a:pPr lvl="1"/>
            <a:endParaRPr kumimoji="1" lang="en-US" altLang="zh-TW" sz="2400" dirty="0" smtClean="0">
              <a:latin typeface="Hannotate TC Regular"/>
              <a:cs typeface="Hannotate TC Regular"/>
            </a:endParaRPr>
          </a:p>
          <a:p>
            <a:pPr lvl="1"/>
            <a:endParaRPr kumimoji="1" lang="en-US" altLang="zh-TW" sz="2400" dirty="0">
              <a:latin typeface="Hannotate TC Regular"/>
              <a:cs typeface="Hannotate TC Regular"/>
            </a:endParaRPr>
          </a:p>
          <a:p>
            <a:pPr lvl="1"/>
            <a:endParaRPr kumimoji="1" lang="en-US" altLang="zh-TW" sz="2400" dirty="0" smtClean="0">
              <a:latin typeface="Hannotate TC Regular"/>
              <a:cs typeface="Hannotate TC Regular"/>
            </a:endParaRP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Packages</a:t>
            </a:r>
            <a:endParaRPr kumimoji="1" lang="zh-TW" altLang="en-US" sz="2800" dirty="0">
              <a:latin typeface="Hannotate TC Regular"/>
              <a:cs typeface="Hannotate TC Regular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84294"/>
              </p:ext>
            </p:extLst>
          </p:nvPr>
        </p:nvGraphicFramePr>
        <p:xfrm>
          <a:off x="457200" y="2167947"/>
          <a:ext cx="590774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247"/>
                <a:gridCol w="1969247"/>
                <a:gridCol w="19692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Host Name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IP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OS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master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192.168.60.101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Hannotate TC Regular"/>
                          <a:cs typeface="Hannotate TC Regular"/>
                        </a:rPr>
                        <a:t>CentOS</a:t>
                      </a:r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 6.7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slaver1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192.168.60.102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CentOS</a:t>
                      </a:r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 6.7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slaver2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192.168.60.103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CentOS</a:t>
                      </a:r>
                      <a:r>
                        <a:rPr lang="en-US" altLang="zh-TW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nnotate TC Regular"/>
                          <a:cs typeface="Hannotate TC Regular"/>
                        </a:rPr>
                        <a:t> 6.7</a:t>
                      </a:r>
                      <a:endParaRPr lang="zh-TW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874739"/>
              </p:ext>
            </p:extLst>
          </p:nvPr>
        </p:nvGraphicFramePr>
        <p:xfrm>
          <a:off x="457200" y="4478452"/>
          <a:ext cx="780527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388"/>
                <a:gridCol w="4049059"/>
                <a:gridCol w="15688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Package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Package Name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Version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Apache </a:t>
                      </a:r>
                      <a:r>
                        <a:rPr lang="en-US" altLang="zh-TW" dirty="0" err="1" smtClean="0">
                          <a:latin typeface="Hannotate TC Regular"/>
                          <a:cs typeface="Hannotate TC Regular"/>
                        </a:rPr>
                        <a:t>Hadoop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hadoop-2.4.1.tar.gz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2.4.1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Apache </a:t>
                      </a:r>
                      <a:r>
                        <a:rPr lang="en-US" altLang="zh-TW" dirty="0" err="1" smtClean="0">
                          <a:latin typeface="Hannotate TC Regular"/>
                          <a:cs typeface="Hannotate TC Regular"/>
                        </a:rPr>
                        <a:t>HBase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hbase-0.98.13-hadoop2-bin.tar.gz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0.98.13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Apache Hive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apache-hive-1.2.1.tar.gz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1.2.1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Apache Zookeeper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zookeeper-3.4.6.tar.gz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Hannotate TC Regular"/>
                          <a:cs typeface="Hannotate TC Regular"/>
                        </a:rPr>
                        <a:t>3.4.6</a:t>
                      </a:r>
                      <a:endParaRPr lang="zh-TW" altLang="en-US" dirty="0">
                        <a:latin typeface="Hannotate TC Regular"/>
                        <a:cs typeface="Hannotate TC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03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latin typeface="Hannotate TC Regular"/>
                <a:cs typeface="Hannotate TC Regular"/>
              </a:rPr>
              <a:t>Setup for testing hosts (3 VMs) 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Install Virtual Box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Import Virtual Box VM</a:t>
            </a:r>
          </a:p>
          <a:p>
            <a:r>
              <a:rPr kumimoji="1" lang="en-US" altLang="zh-TW" sz="2800" dirty="0" smtClean="0">
                <a:latin typeface="Hannotate TC Regular"/>
                <a:cs typeface="Hannotate TC Regular"/>
              </a:rPr>
              <a:t>Modify to the static IP and try a test</a:t>
            </a:r>
          </a:p>
          <a:p>
            <a:endParaRPr kumimoji="1" lang="zh-TW" altLang="en-US" sz="2800" dirty="0">
              <a:latin typeface="Hannotate TC Regular"/>
              <a:cs typeface="Hannotate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966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Virtual Box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 descr="螢幕快照 2016-03-30 下午7.50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48" r="-12148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1458452" y="2032000"/>
            <a:ext cx="1327354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154902" y="2335161"/>
            <a:ext cx="182614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喜好設定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73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Virtual Box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33" y="1600200"/>
            <a:ext cx="5456534" cy="4525963"/>
          </a:xfrm>
        </p:spPr>
      </p:pic>
      <p:sp>
        <p:nvSpPr>
          <p:cNvPr id="10" name="矩形 9"/>
          <p:cNvSpPr/>
          <p:nvPr/>
        </p:nvSpPr>
        <p:spPr>
          <a:xfrm>
            <a:off x="6145161" y="3244645"/>
            <a:ext cx="327742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235677" y="3515034"/>
            <a:ext cx="1637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點選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編輯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9624" y="2790723"/>
            <a:ext cx="3551086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59624" y="3066028"/>
            <a:ext cx="2155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『vboxnet0』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0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Virtual Box Setting</a:t>
            </a:r>
            <a:endParaRPr kumimoji="1" lang="zh-TW" altLang="en-US" dirty="0">
              <a:latin typeface="Hannotate TC Regular"/>
              <a:cs typeface="Hannotate TC Regular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92" y="1600200"/>
            <a:ext cx="6740015" cy="4525963"/>
          </a:xfrm>
        </p:spPr>
      </p:pic>
      <p:sp>
        <p:nvSpPr>
          <p:cNvPr id="10" name="矩形 9"/>
          <p:cNvSpPr/>
          <p:nvPr/>
        </p:nvSpPr>
        <p:spPr>
          <a:xfrm>
            <a:off x="3588773" y="3326581"/>
            <a:ext cx="3752645" cy="2376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52470" y="2968854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rgbClr val="FF0000"/>
                </a:solidFill>
                <a:latin typeface="Heiti TC Light"/>
                <a:ea typeface="Heiti TC Light"/>
                <a:cs typeface="Heiti TC Light"/>
              </a:rPr>
              <a:t>請確認紅色標記部分需與圖片一致</a:t>
            </a:r>
            <a:endParaRPr kumimoji="1" lang="zh-TW" altLang="en-US" sz="1600" dirty="0">
              <a:solidFill>
                <a:srgbClr val="FF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0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589</Words>
  <Application>Microsoft Macintosh PowerPoint</Application>
  <PresentationFormat>如螢幕大小 (4:3)</PresentationFormat>
  <Paragraphs>146</Paragraphs>
  <Slides>29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Office 佈景主題</vt:lpstr>
      <vt:lpstr>實作課程 Lesson 01</vt:lpstr>
      <vt:lpstr>Resources</vt:lpstr>
      <vt:lpstr>About Me</vt:lpstr>
      <vt:lpstr>Deployment</vt:lpstr>
      <vt:lpstr>System architecture</vt:lpstr>
      <vt:lpstr>Setup for testing hosts (3 VMs) </vt:lpstr>
      <vt:lpstr>Virtual Box Setting</vt:lpstr>
      <vt:lpstr>Virtual Box Setting</vt:lpstr>
      <vt:lpstr>Virtual Box Setting</vt:lpstr>
      <vt:lpstr>Virtual Box Setting</vt:lpstr>
      <vt:lpstr>Virtual Box Setting</vt:lpstr>
      <vt:lpstr>Import VM</vt:lpstr>
      <vt:lpstr>Import VM</vt:lpstr>
      <vt:lpstr>Import VM</vt:lpstr>
      <vt:lpstr>Import VM</vt:lpstr>
      <vt:lpstr>Import VM</vt:lpstr>
      <vt:lpstr>VM Setting</vt:lpstr>
      <vt:lpstr>VM Setting</vt:lpstr>
      <vt:lpstr>VM Setting</vt:lpstr>
      <vt:lpstr>Network Setting</vt:lpstr>
      <vt:lpstr>Network Setting</vt:lpstr>
      <vt:lpstr>Network Setting</vt:lpstr>
      <vt:lpstr>Network Setting</vt:lpstr>
      <vt:lpstr>Network Setting</vt:lpstr>
      <vt:lpstr>Network Check</vt:lpstr>
      <vt:lpstr>What is hadoop</vt:lpstr>
      <vt:lpstr>Install Hadoop</vt:lpstr>
      <vt:lpstr>Download</vt:lpstr>
      <vt:lpstr>Thank you for your listening</vt:lpstr>
    </vt:vector>
  </TitlesOfParts>
  <Company>三竹資訊股份有限公司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Ｍitake Ｍitake</dc:creator>
  <cp:lastModifiedBy>Ｍitake Ｍitake</cp:lastModifiedBy>
  <cp:revision>219</cp:revision>
  <dcterms:created xsi:type="dcterms:W3CDTF">2015-09-04T07:34:31Z</dcterms:created>
  <dcterms:modified xsi:type="dcterms:W3CDTF">2016-04-06T11:47:05Z</dcterms:modified>
</cp:coreProperties>
</file>